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364" r:id="rId2"/>
    <p:sldId id="392" r:id="rId3"/>
    <p:sldId id="379" r:id="rId4"/>
    <p:sldId id="377" r:id="rId5"/>
    <p:sldId id="371" r:id="rId6"/>
    <p:sldId id="372" r:id="rId7"/>
    <p:sldId id="374" r:id="rId8"/>
    <p:sldId id="393" r:id="rId9"/>
    <p:sldId id="378" r:id="rId10"/>
    <p:sldId id="376" r:id="rId11"/>
    <p:sldId id="366" r:id="rId12"/>
    <p:sldId id="367" r:id="rId13"/>
    <p:sldId id="368" r:id="rId14"/>
    <p:sldId id="369" r:id="rId15"/>
    <p:sldId id="382" r:id="rId16"/>
    <p:sldId id="384" r:id="rId17"/>
    <p:sldId id="385" r:id="rId18"/>
    <p:sldId id="391" r:id="rId19"/>
    <p:sldId id="388" r:id="rId20"/>
    <p:sldId id="389" r:id="rId21"/>
    <p:sldId id="390" r:id="rId2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99"/>
    <a:srgbClr val="1FA94D"/>
    <a:srgbClr val="A0CCFC"/>
    <a:srgbClr val="008080"/>
    <a:srgbClr val="CCECF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94571" autoAdjust="0"/>
  </p:normalViewPr>
  <p:slideViewPr>
    <p:cSldViewPr>
      <p:cViewPr>
        <p:scale>
          <a:sx n="110" d="100"/>
          <a:sy n="110" d="100"/>
        </p:scale>
        <p:origin x="-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5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s\otdel15\&#1057;&#1074;&#1077;&#1090;&#1083;&#1072;&#1085;&#1072;\&#1052;&#1040;&#1057;&#1057;\&#1089;&#1086;&#1074;&#1077;&#1090;&#1099;%2016.05.2013\&#1086;&#1090;%20&#1088;&#1077;&#1075;&#1080;&#1086;&#1085;&#1086;&#1074;\&#1076;&#1077;&#1085;&#1100;&#1075;&#1080;%20&#1085;&#1072;%20&#1091;&#1082;&#1072;&#1079;&#1099;%20&#1076;&#1083;&#1103;%20&#1089;&#1083;&#1072;&#1081;&#1076;&#1072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s\otdel15\&#1057;&#1074;&#1077;&#1090;&#1083;&#1072;&#1085;&#1072;\&#1052;&#1040;&#1057;&#1057;\&#1089;&#1086;&#1074;&#1077;&#1090;&#1099;%2016.05.2013\&#1086;&#1090;%20&#1088;&#1077;&#1075;&#1080;&#1086;&#1085;&#1086;&#1074;\&#1085;&#1072;&#1090;&#1091;&#1088;&#1072;&#1083;&#1100;&#1085;&#1099;&#1077;%20&#1087;&#1086;&#1082;&#1072;&#1079;&#1072;&#1090;&#1077;&#1083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22154165073937176"/>
                  <c:y val="8.23092481838018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596 "О долгосрочной государственной экономической политике 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828778440813606"/>
                  <c:y val="-1.4238805568356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597 "О мероприятиях по реализации государственной социальной политики 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822562088205539E-2"/>
                  <c:y val="0.169456848695625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598 "О совершенствовании государственной политики в сфере здравоохранения"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556079170593821"/>
                  <c:y val="0.153774027191748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599 "О мерах по реализации государственной политики в области образования и науки"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728566176262902"/>
                  <c:y val="3.04859354272466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600 "О мерах по обеспечению граждан Российской Федерации доступным и комфортным жильем и повышению качества жилищно-коммунальных услуг 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23129774657806462"/>
                  <c:y val="-2.7477508370332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601 "Об основных направлениях совершенствования системы государственного управления"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3697769399937171"/>
                  <c:y val="-0.13502109704641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 </a:t>
                    </a:r>
                    <a:r>
                      <a:rPr lang="ru-RU" dirty="0"/>
                      <a:t>606 "О мерах по реализации демографической политики Российской Федерации"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8019395462891035E-2"/>
                  <c:y val="-0.1543966885562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№</a:t>
                    </a:r>
                    <a:r>
                      <a:rPr lang="en-US" dirty="0" smtClean="0"/>
                      <a:t> </a:t>
                    </a:r>
                    <a:r>
                      <a:rPr lang="ru-RU" dirty="0"/>
                      <a:t>761</a:t>
                    </a:r>
                    <a:r>
                      <a:rPr lang="en-US" dirty="0"/>
                      <a:t> "</a:t>
                    </a:r>
                    <a:r>
                      <a:rPr lang="ru-RU" dirty="0"/>
                      <a:t>О национальной стратегии действий в интересах детей на 2012 - 2017 годы"</a:t>
                    </a:r>
                  </a:p>
                </c:rich>
              </c:tx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8962923611124294"/>
                  <c:y val="-0.11395296119938775"/>
                </c:manualLayout>
              </c:layout>
              <c:showLegendKey val="1"/>
              <c:showVal val="0"/>
              <c:showCatName val="1"/>
              <c:showSerName val="0"/>
              <c:showPercent val="0"/>
              <c:showBubbleSize val="0"/>
            </c:dLbl>
            <c:spPr>
              <a:ln w="3175"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1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свод!$B$7:$B$15</c:f>
              <c:strCache>
                <c:ptCount val="9"/>
                <c:pt idx="0">
                  <c:v>N 596 "О долгосрочной государственной экономической политике "</c:v>
                </c:pt>
                <c:pt idx="1">
                  <c:v>N 597 "О мероприятиях по реализации государственной социальной политики "</c:v>
                </c:pt>
                <c:pt idx="2">
                  <c:v>N 598 "О совершенствовании государственной политики в сфере здравоохранения"</c:v>
                </c:pt>
                <c:pt idx="3">
                  <c:v>N 599 "О мерах по реализации государственной политики в области образования и науки"</c:v>
                </c:pt>
                <c:pt idx="4">
                  <c:v>N 600 "О мерах по обеспечению граждан Российской Федерации доступным и комфортным жильем и повышению качества жилищно-коммунальных услуг "</c:v>
                </c:pt>
                <c:pt idx="5">
                  <c:v>N 601 "Об основных направлениях совершенствования системы государственного управления"</c:v>
                </c:pt>
                <c:pt idx="6">
                  <c:v>N 606 "О мерах по реализации демографической политики Российской Федерации"</c:v>
                </c:pt>
                <c:pt idx="7">
                  <c:v>N 600 "О национальной стратегии действий в интересах детей на 2012 - 2017 годы"</c:v>
                </c:pt>
                <c:pt idx="8">
                  <c:v>№ 1688 "О некоторых мерах по реализации государственной политики в сфере защиты детей-сирот и детей, оставшихся без попечения родителей"</c:v>
                </c:pt>
              </c:strCache>
            </c:strRef>
          </c:cat>
          <c:val>
            <c:numRef>
              <c:f>свод!$C$7:$C$15</c:f>
              <c:numCache>
                <c:formatCode>#,##0.0</c:formatCode>
                <c:ptCount val="9"/>
                <c:pt idx="0">
                  <c:v>80.370769199999671</c:v>
                </c:pt>
                <c:pt idx="1">
                  <c:v>303.34413090999993</c:v>
                </c:pt>
                <c:pt idx="2">
                  <c:v>58.4457071</c:v>
                </c:pt>
                <c:pt idx="3">
                  <c:v>178.2937780999994</c:v>
                </c:pt>
                <c:pt idx="4">
                  <c:v>266.32608616199963</c:v>
                </c:pt>
                <c:pt idx="5">
                  <c:v>9.2133775999999994</c:v>
                </c:pt>
                <c:pt idx="6">
                  <c:v>15.590880800000004</c:v>
                </c:pt>
                <c:pt idx="7">
                  <c:v>27.117467136159998</c:v>
                </c:pt>
                <c:pt idx="8">
                  <c:v>14.291423466499998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67369525991541E-2"/>
          <c:y val="5.8789764100285184E-2"/>
          <c:w val="0.87385836439629361"/>
          <c:h val="0.59654183304251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по региону в 2012 г. (факт)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Красноярский край</c:v>
                </c:pt>
                <c:pt idx="1">
                  <c:v>Томская область</c:v>
                </c:pt>
                <c:pt idx="2">
                  <c:v>Иркутская область</c:v>
                </c:pt>
                <c:pt idx="3">
                  <c:v>Забайкальский край</c:v>
                </c:pt>
                <c:pt idx="4">
                  <c:v>Кемеровская область</c:v>
                </c:pt>
                <c:pt idx="5">
                  <c:v>Республика Хакасия</c:v>
                </c:pt>
                <c:pt idx="6">
                  <c:v>Новосибирская область</c:v>
                </c:pt>
                <c:pt idx="7">
                  <c:v>Республика Бурятия</c:v>
                </c:pt>
                <c:pt idx="8">
                  <c:v>Республика Тыва</c:v>
                </c:pt>
                <c:pt idx="9">
                  <c:v>Омская область</c:v>
                </c:pt>
                <c:pt idx="10">
                  <c:v>Республика Алтай</c:v>
                </c:pt>
                <c:pt idx="11">
                  <c:v>Алтайский край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28366</c:v>
                </c:pt>
                <c:pt idx="1">
                  <c:v>27375.7</c:v>
                </c:pt>
                <c:pt idx="2">
                  <c:v>26045</c:v>
                </c:pt>
                <c:pt idx="3">
                  <c:v>24152.3</c:v>
                </c:pt>
                <c:pt idx="4">
                  <c:v>23402</c:v>
                </c:pt>
                <c:pt idx="5">
                  <c:v>23334.2</c:v>
                </c:pt>
                <c:pt idx="6">
                  <c:v>23125</c:v>
                </c:pt>
                <c:pt idx="7">
                  <c:v>22900</c:v>
                </c:pt>
                <c:pt idx="8">
                  <c:v>22570.799999999996</c:v>
                </c:pt>
                <c:pt idx="9">
                  <c:v>22003.8</c:v>
                </c:pt>
                <c:pt idx="10">
                  <c:v>17970.2</c:v>
                </c:pt>
                <c:pt idx="11">
                  <c:v>16008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32800"/>
        <c:axId val="2315507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Средняя заработная плата по региону в 2018 г. (прогноз)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118877579604316E-2"/>
                  <c:y val="-1.7892536900086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6411671257801E-2"/>
                  <c:y val="-3.322899710016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670886520681031E-2"/>
                  <c:y val="-3.578507380017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41167125780125E-2"/>
                  <c:y val="-3.322899710016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118877579604302E-2"/>
                  <c:y val="-3.067292040014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297193949010817E-3"/>
                  <c:y val="-4.856545730023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5371492436263239E-3"/>
                  <c:y val="-2.556076700012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6411671257801E-2"/>
                  <c:y val="-3.578507380017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6730325310483094E-2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656026823230481E-2"/>
                  <c:y val="-3.5785073800173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89158184703143E-2"/>
                  <c:y val="-3.834115050018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Красноярский край</c:v>
                </c:pt>
                <c:pt idx="1">
                  <c:v>Томская область</c:v>
                </c:pt>
                <c:pt idx="2">
                  <c:v>Иркутская область</c:v>
                </c:pt>
                <c:pt idx="3">
                  <c:v>Забайкальский край</c:v>
                </c:pt>
                <c:pt idx="4">
                  <c:v>Кемеровская область</c:v>
                </c:pt>
                <c:pt idx="5">
                  <c:v>Республика Хакасия</c:v>
                </c:pt>
                <c:pt idx="6">
                  <c:v>Новосибирская область</c:v>
                </c:pt>
                <c:pt idx="7">
                  <c:v>Республика Бурятия</c:v>
                </c:pt>
                <c:pt idx="8">
                  <c:v>Республика Тыва</c:v>
                </c:pt>
                <c:pt idx="9">
                  <c:v>Омская область</c:v>
                </c:pt>
                <c:pt idx="10">
                  <c:v>Республика Алтай</c:v>
                </c:pt>
                <c:pt idx="11">
                  <c:v>Алтайский край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51935</c:v>
                </c:pt>
                <c:pt idx="1">
                  <c:v>50636</c:v>
                </c:pt>
                <c:pt idx="2">
                  <c:v>47339</c:v>
                </c:pt>
                <c:pt idx="3">
                  <c:v>42458</c:v>
                </c:pt>
                <c:pt idx="4">
                  <c:v>43476</c:v>
                </c:pt>
                <c:pt idx="5">
                  <c:v>44168.1</c:v>
                </c:pt>
                <c:pt idx="6">
                  <c:v>45466</c:v>
                </c:pt>
                <c:pt idx="7">
                  <c:v>35600</c:v>
                </c:pt>
                <c:pt idx="8">
                  <c:v>31700</c:v>
                </c:pt>
                <c:pt idx="9">
                  <c:v>44525</c:v>
                </c:pt>
                <c:pt idx="10">
                  <c:v>29486</c:v>
                </c:pt>
                <c:pt idx="11">
                  <c:v>31795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32800"/>
        <c:axId val="23155072"/>
      </c:lineChart>
      <c:catAx>
        <c:axId val="2313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3155072"/>
        <c:crosses val="autoZero"/>
        <c:auto val="1"/>
        <c:lblAlgn val="ctr"/>
        <c:lblOffset val="100"/>
        <c:noMultiLvlLbl val="0"/>
      </c:catAx>
      <c:valAx>
        <c:axId val="23155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13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84692122331265"/>
          <c:y val="0.87034411635422448"/>
          <c:w val="0.6462653247454937"/>
          <c:h val="0.12965588364577837"/>
        </c:manualLayout>
      </c:layout>
      <c:overlay val="0"/>
    </c:legend>
    <c:plotVisOnly val="0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в возрасте 3-7 лет, которым не представлено место 
в детском саду на начало 2013 года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Красноярский край</c:v>
                </c:pt>
                <c:pt idx="1">
                  <c:v>Иркутская область</c:v>
                </c:pt>
                <c:pt idx="2">
                  <c:v>Новосибирская область</c:v>
                </c:pt>
                <c:pt idx="3">
                  <c:v>Омская область</c:v>
                </c:pt>
                <c:pt idx="4">
                  <c:v>Алтайский край</c:v>
                </c:pt>
                <c:pt idx="5">
                  <c:v>Кемеровская область</c:v>
                </c:pt>
                <c:pt idx="6">
                  <c:v>Республика Бурятия</c:v>
                </c:pt>
                <c:pt idx="7">
                  <c:v>Забайкальский край</c:v>
                </c:pt>
                <c:pt idx="8">
                  <c:v>Томская область</c:v>
                </c:pt>
                <c:pt idx="9">
                  <c:v>Республика Тыва</c:v>
                </c:pt>
                <c:pt idx="10">
                  <c:v>Республика Алтай</c:v>
                </c:pt>
                <c:pt idx="11">
                  <c:v>Республика Хакасия</c:v>
                </c:pt>
              </c:strCache>
            </c:strRef>
          </c:cat>
          <c:val>
            <c:numRef>
              <c:f>Лист1!$B$2:$B$13</c:f>
              <c:numCache>
                <c:formatCode>_-* #,##0_р_._-;\-* #,##0_р_._-;_-* "-"??_р_._-;_-@_-</c:formatCode>
                <c:ptCount val="12"/>
                <c:pt idx="0">
                  <c:v>30297</c:v>
                </c:pt>
                <c:pt idx="1">
                  <c:v>19065</c:v>
                </c:pt>
                <c:pt idx="2">
                  <c:v>14284</c:v>
                </c:pt>
                <c:pt idx="3">
                  <c:v>12382</c:v>
                </c:pt>
                <c:pt idx="4">
                  <c:v>8970</c:v>
                </c:pt>
                <c:pt idx="5">
                  <c:v>8433</c:v>
                </c:pt>
                <c:pt idx="6">
                  <c:v>8216</c:v>
                </c:pt>
                <c:pt idx="7">
                  <c:v>5117</c:v>
                </c:pt>
                <c:pt idx="8">
                  <c:v>3755</c:v>
                </c:pt>
                <c:pt idx="9">
                  <c:v>3590</c:v>
                </c:pt>
                <c:pt idx="10">
                  <c:v>2777</c:v>
                </c:pt>
                <c:pt idx="11">
                  <c:v>1317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68896"/>
        <c:axId val="23170432"/>
      </c:barChart>
      <c:catAx>
        <c:axId val="23168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170432"/>
        <c:crosses val="autoZero"/>
        <c:auto val="1"/>
        <c:lblAlgn val="ctr"/>
        <c:lblOffset val="100"/>
        <c:noMultiLvlLbl val="0"/>
      </c:catAx>
      <c:valAx>
        <c:axId val="23170432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23168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семей, имеющих трех и более детей, 
по состоянию на 1 января 2013 года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Республика Тыва</c:v>
                </c:pt>
                <c:pt idx="1">
                  <c:v>Иркутская область</c:v>
                </c:pt>
                <c:pt idx="2">
                  <c:v>Красноярский край</c:v>
                </c:pt>
                <c:pt idx="3">
                  <c:v>Омская область</c:v>
                </c:pt>
                <c:pt idx="4">
                  <c:v>Кемеровская область</c:v>
                </c:pt>
                <c:pt idx="5">
                  <c:v>Алтайский край</c:v>
                </c:pt>
                <c:pt idx="6">
                  <c:v>Новосибирская область</c:v>
                </c:pt>
                <c:pt idx="7">
                  <c:v>Республика Бурятия</c:v>
                </c:pt>
                <c:pt idx="8">
                  <c:v>Забайкальский край</c:v>
                </c:pt>
                <c:pt idx="9">
                  <c:v>Республика Хакасия</c:v>
                </c:pt>
                <c:pt idx="10">
                  <c:v>Томская область</c:v>
                </c:pt>
                <c:pt idx="11">
                  <c:v>Республика Алтай</c:v>
                </c:pt>
              </c:strCache>
            </c:strRef>
          </c:cat>
          <c:val>
            <c:numRef>
              <c:f>Лист1!$B$2:$B$13</c:f>
              <c:numCache>
                <c:formatCode>_-* #,##0_р_._-;\-* #,##0_р_._-;_-* "-"??_р_._-;_-@_-</c:formatCode>
                <c:ptCount val="12"/>
                <c:pt idx="0">
                  <c:v>29623</c:v>
                </c:pt>
                <c:pt idx="1">
                  <c:v>22002</c:v>
                </c:pt>
                <c:pt idx="2">
                  <c:v>21689</c:v>
                </c:pt>
                <c:pt idx="3">
                  <c:v>18708</c:v>
                </c:pt>
                <c:pt idx="4">
                  <c:v>18622</c:v>
                </c:pt>
                <c:pt idx="5">
                  <c:v>17138</c:v>
                </c:pt>
                <c:pt idx="6">
                  <c:v>16733</c:v>
                </c:pt>
                <c:pt idx="7">
                  <c:v>13185</c:v>
                </c:pt>
                <c:pt idx="8">
                  <c:v>12703</c:v>
                </c:pt>
                <c:pt idx="9">
                  <c:v>5816</c:v>
                </c:pt>
                <c:pt idx="10">
                  <c:v>5631</c:v>
                </c:pt>
                <c:pt idx="11">
                  <c:v>5186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4859392"/>
        <c:axId val="24860928"/>
      </c:barChart>
      <c:catAx>
        <c:axId val="2485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4860928"/>
        <c:crosses val="autoZero"/>
        <c:auto val="1"/>
        <c:lblAlgn val="ctr"/>
        <c:lblOffset val="100"/>
        <c:noMultiLvlLbl val="0"/>
      </c:catAx>
      <c:valAx>
        <c:axId val="24860928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crossAx val="248593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 жилищного фонда, признанного аварийным, 
по состоянию на 1 января 2012 года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Кемеровская область</c:v>
                </c:pt>
                <c:pt idx="1">
                  <c:v>Иркутская область</c:v>
                </c:pt>
                <c:pt idx="2">
                  <c:v>Томская область</c:v>
                </c:pt>
                <c:pt idx="3">
                  <c:v>Новосибирская область</c:v>
                </c:pt>
                <c:pt idx="4">
                  <c:v>Красноярский край</c:v>
                </c:pt>
                <c:pt idx="5">
                  <c:v>Республика Бурятия</c:v>
                </c:pt>
                <c:pt idx="6">
                  <c:v>Омская область</c:v>
                </c:pt>
                <c:pt idx="7">
                  <c:v>Алтайский край</c:v>
                </c:pt>
                <c:pt idx="8">
                  <c:v>Забайкальский край</c:v>
                </c:pt>
                <c:pt idx="9">
                  <c:v>Республика Тыва</c:v>
                </c:pt>
                <c:pt idx="10">
                  <c:v>Республика Хакасия</c:v>
                </c:pt>
                <c:pt idx="11">
                  <c:v>Республика Алтай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968.4</c:v>
                </c:pt>
                <c:pt idx="1">
                  <c:v>909.9</c:v>
                </c:pt>
                <c:pt idx="2">
                  <c:v>255.2</c:v>
                </c:pt>
                <c:pt idx="3">
                  <c:v>243</c:v>
                </c:pt>
                <c:pt idx="4">
                  <c:v>239.2</c:v>
                </c:pt>
                <c:pt idx="5">
                  <c:v>234.2</c:v>
                </c:pt>
                <c:pt idx="6">
                  <c:v>175.96</c:v>
                </c:pt>
                <c:pt idx="7">
                  <c:v>153.4</c:v>
                </c:pt>
                <c:pt idx="8">
                  <c:v>114.5</c:v>
                </c:pt>
                <c:pt idx="9">
                  <c:v>68.546000000000006</c:v>
                </c:pt>
                <c:pt idx="10">
                  <c:v>39.5</c:v>
                </c:pt>
                <c:pt idx="11">
                  <c:v>19.087999999999987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559552"/>
        <c:axId val="23565440"/>
      </c:barChart>
      <c:catAx>
        <c:axId val="23559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3565440"/>
        <c:crosses val="autoZero"/>
        <c:auto val="1"/>
        <c:lblAlgn val="ctr"/>
        <c:lblOffset val="100"/>
        <c:noMultiLvlLbl val="0"/>
      </c:catAx>
      <c:valAx>
        <c:axId val="235654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235595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625976743324795E-2"/>
          <c:y val="1.5365506526210901E-2"/>
          <c:w val="0.8217716550012979"/>
          <c:h val="0.53537085946679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9394882050142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948820501425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184646150427821E-3"/>
                  <c:y val="-2.10414331067593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487205125356524E-3"/>
                  <c:y val="-5.3445240091168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487205125357105E-3"/>
                  <c:y val="-8.0167860136753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87897641002858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4092323075214102E-3"/>
                  <c:y val="-4.89909041364665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4092323075214102E-3"/>
                  <c:y val="-2.104143310675935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288208717549902E-2"/>
                  <c:y val="5.3445240091168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Врачи </c:v>
                </c:pt>
                <c:pt idx="1">
                  <c:v>Пед.работники школ</c:v>
                </c:pt>
                <c:pt idx="2">
                  <c:v>Средний мед. персонал</c:v>
                </c:pt>
                <c:pt idx="3">
                  <c:v>Пед. работники ДОУ</c:v>
                </c:pt>
                <c:pt idx="4">
                  <c:v>Преподаватели и мастера НПО и СПО</c:v>
                </c:pt>
                <c:pt idx="5">
                  <c:v>Пед. работники доп.образования детей</c:v>
                </c:pt>
                <c:pt idx="6">
                  <c:v>Пед.работники  учреждений, оказывающих услуги детям-сиротам</c:v>
                </c:pt>
                <c:pt idx="7">
                  <c:v>Младший мед. персонал </c:v>
                </c:pt>
                <c:pt idx="8">
                  <c:v>Работники учреждений культуры</c:v>
                </c:pt>
                <c:pt idx="9">
                  <c:v>Соц.работники 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42.185100000000013</c:v>
                </c:pt>
                <c:pt idx="1">
                  <c:v>27.920399999999944</c:v>
                </c:pt>
                <c:pt idx="2">
                  <c:v>24.5747</c:v>
                </c:pt>
                <c:pt idx="3">
                  <c:v>19.855</c:v>
                </c:pt>
                <c:pt idx="4">
                  <c:v>18.952199999999955</c:v>
                </c:pt>
                <c:pt idx="5">
                  <c:v>18.208699999999933</c:v>
                </c:pt>
                <c:pt idx="6">
                  <c:v>18.0489</c:v>
                </c:pt>
                <c:pt idx="7">
                  <c:v>15.009500000000006</c:v>
                </c:pt>
                <c:pt idx="8">
                  <c:v>12.5145</c:v>
                </c:pt>
                <c:pt idx="9">
                  <c:v>9.2645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Врачи </c:v>
                </c:pt>
                <c:pt idx="1">
                  <c:v>Пед.работники школ</c:v>
                </c:pt>
                <c:pt idx="2">
                  <c:v>Средний мед. персонал</c:v>
                </c:pt>
                <c:pt idx="3">
                  <c:v>Пед. работники ДОУ</c:v>
                </c:pt>
                <c:pt idx="4">
                  <c:v>Преподаватели и мастера НПО и СПО</c:v>
                </c:pt>
                <c:pt idx="5">
                  <c:v>Пед. работники доп.образования детей</c:v>
                </c:pt>
                <c:pt idx="6">
                  <c:v>Пед.работники  учреждений, оказывающих услуги детям-сиротам</c:v>
                </c:pt>
                <c:pt idx="7">
                  <c:v>Младший мед. персонал </c:v>
                </c:pt>
                <c:pt idx="8">
                  <c:v>Работники учреждений культуры</c:v>
                </c:pt>
                <c:pt idx="9">
                  <c:v>Соц.работники </c:v>
                </c:pt>
              </c:strCache>
            </c:strRef>
          </c:cat>
          <c:val>
            <c:numRef>
              <c:f>Лист1!$C$2:$C$11</c:f>
              <c:numCache>
                <c:formatCode>#,##0.0</c:formatCode>
                <c:ptCount val="10"/>
                <c:pt idx="0">
                  <c:v>104.6082</c:v>
                </c:pt>
                <c:pt idx="1">
                  <c:v>52.304099999999998</c:v>
                </c:pt>
                <c:pt idx="2">
                  <c:v>52.304099999999998</c:v>
                </c:pt>
                <c:pt idx="3">
                  <c:v>37.2562</c:v>
                </c:pt>
                <c:pt idx="4">
                  <c:v>52.304099999999998</c:v>
                </c:pt>
                <c:pt idx="5">
                  <c:v>55.629000000000012</c:v>
                </c:pt>
                <c:pt idx="6">
                  <c:v>52.304099999999998</c:v>
                </c:pt>
                <c:pt idx="7">
                  <c:v>52.304099999999998</c:v>
                </c:pt>
                <c:pt idx="8">
                  <c:v>52.304099999999998</c:v>
                </c:pt>
                <c:pt idx="9">
                  <c:v>52.304099999999998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86720"/>
        <c:axId val="29904896"/>
      </c:barChart>
      <c:catAx>
        <c:axId val="29886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904896"/>
        <c:crosses val="autoZero"/>
        <c:auto val="1"/>
        <c:lblAlgn val="ctr"/>
        <c:lblOffset val="100"/>
        <c:noMultiLvlLbl val="0"/>
      </c:catAx>
      <c:valAx>
        <c:axId val="29904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988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0.89744</cdr:x>
      <cdr:y>0.05797</cdr:y>
    </cdr:from>
    <cdr:to>
      <cdr:x>1</cdr:x>
      <cdr:y>0.13043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60840" y="288032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рубли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DCC7F3B-312E-454D-85DF-D80F40B66CBC}" type="datetimeFigureOut">
              <a:rPr lang="ru-RU"/>
              <a:pPr>
                <a:defRPr/>
              </a:pPr>
              <a:t>15.05.2013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B3A393-7005-45FA-B688-61ADDD858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5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B0A0B41-EE65-4C5D-BD62-D6C79CDC0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9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9" tIns="45415" rIns="90829" bIns="45415" anchor="b"/>
          <a:lstStyle/>
          <a:p>
            <a:pPr algn="r" defTabSz="908050"/>
            <a:fld id="{233452E9-F6A0-42FB-B0BA-C0EC5E75DE63}" type="slidenum">
              <a:rPr lang="ru-RU" sz="1200"/>
              <a:pPr algn="r" defTabSz="908050"/>
              <a:t>1</a:t>
            </a:fld>
            <a:endParaRPr lang="ru-RU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7713"/>
            <a:ext cx="4959350" cy="3719512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4050"/>
          </a:xfrm>
          <a:noFill/>
          <a:ln/>
        </p:spPr>
        <p:txBody>
          <a:bodyPr lIns="90829" tIns="45415" rIns="90829" bIns="45415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20484" name="Нижний колонтитул 1"/>
          <p:cNvSpPr txBox="1">
            <a:spLocks noGrp="1"/>
          </p:cNvSpPr>
          <p:nvPr/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9" tIns="45415" rIns="90829" bIns="45415" anchor="b"/>
          <a:lstStyle/>
          <a:p>
            <a:pPr defTabSz="908050"/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9" tIns="45415" rIns="90829" bIns="45415" anchor="b"/>
          <a:lstStyle/>
          <a:p>
            <a:pPr algn="r" defTabSz="908050"/>
            <a:fld id="{D7CF90B8-123D-4191-AC70-10AA2C38B253}" type="slidenum">
              <a:rPr lang="ru-RU" sz="1200"/>
              <a:pPr algn="r" defTabSz="908050"/>
              <a:t>21</a:t>
            </a:fld>
            <a:endParaRPr lang="ru-RU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7713"/>
            <a:ext cx="4959350" cy="3719512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4050"/>
          </a:xfrm>
          <a:noFill/>
          <a:ln/>
        </p:spPr>
        <p:txBody>
          <a:bodyPr lIns="90829" tIns="45415" rIns="90829" bIns="45415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60420" name="Нижний колонтитул 1"/>
          <p:cNvSpPr txBox="1">
            <a:spLocks noGrp="1"/>
          </p:cNvSpPr>
          <p:nvPr/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9" tIns="45415" rIns="90829" bIns="45415" anchor="b"/>
          <a:lstStyle/>
          <a:p>
            <a:pPr defTabSz="908050"/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599" tIns="45801" rIns="91599" bIns="45801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4467225"/>
          </a:xfrm>
          <a:noFill/>
          <a:ln/>
        </p:spPr>
        <p:txBody>
          <a:bodyPr lIns="91122" tIns="45563" rIns="91122" bIns="4556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4467225"/>
          </a:xfrm>
          <a:noFill/>
          <a:ln/>
        </p:spPr>
        <p:txBody>
          <a:bodyPr lIns="91122" tIns="45563" rIns="91122" bIns="4556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4467225"/>
          </a:xfrm>
          <a:noFill/>
          <a:ln/>
        </p:spPr>
        <p:txBody>
          <a:bodyPr lIns="91122" tIns="45563" rIns="91122" bIns="4556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7187" cy="4467225"/>
          </a:xfrm>
          <a:noFill/>
          <a:ln/>
        </p:spPr>
        <p:txBody>
          <a:bodyPr lIns="91122" tIns="45563" rIns="91122" bIns="45563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 lIns="91599" tIns="45801" rIns="91599" bIns="45801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599" tIns="45801" rIns="91599" bIns="45801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2525" cy="37211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 lIns="91599" tIns="45801" rIns="91599" bIns="45801"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04813"/>
            <a:ext cx="8240713" cy="5721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04813"/>
          </a:xfrm>
          <a:prstGeom prst="rect">
            <a:avLst/>
          </a:prstGeom>
          <a:gradFill rotWithShape="1">
            <a:gsLst>
              <a:gs pos="0">
                <a:srgbClr val="009999">
                  <a:gamma/>
                  <a:shade val="46275"/>
                  <a:invGamma/>
                </a:srgbClr>
              </a:gs>
              <a:gs pos="100000">
                <a:srgbClr val="0099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68313" y="404813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3000" b="1">
              <a:solidFill>
                <a:schemeClr val="tx2"/>
              </a:solidFill>
              <a:latin typeface="Garamond" pitchFamily="18" charset="0"/>
              <a:cs typeface="+mn-cs"/>
            </a:endParaRPr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395288" y="1412875"/>
            <a:ext cx="8351837" cy="71438"/>
            <a:chOff x="249" y="754"/>
            <a:chExt cx="5261" cy="45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249" y="754"/>
              <a:ext cx="5261" cy="0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249" y="799"/>
              <a:ext cx="3538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1031" name="Group 9"/>
          <p:cNvGrpSpPr>
            <a:grpSpLocks/>
          </p:cNvGrpSpPr>
          <p:nvPr/>
        </p:nvGrpSpPr>
        <p:grpSpPr bwMode="auto">
          <a:xfrm>
            <a:off x="395288" y="6308725"/>
            <a:ext cx="8424862" cy="73025"/>
            <a:chOff x="249" y="3974"/>
            <a:chExt cx="5307" cy="46"/>
          </a:xfrm>
        </p:grpSpPr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49" y="4020"/>
              <a:ext cx="5307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2562" y="3974"/>
              <a:ext cx="2994" cy="0"/>
            </a:xfrm>
            <a:prstGeom prst="line">
              <a:avLst/>
            </a:prstGeom>
            <a:noFill/>
            <a:ln w="57150">
              <a:solidFill>
                <a:srgbClr val="0099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pic>
        <p:nvPicPr>
          <p:cNvPr id="1032" name="Picture 13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572500" y="6165850"/>
            <a:ext cx="4270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</p:sldLayoutIdLst>
  <p:transition>
    <p:push dir="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941888"/>
            <a:ext cx="9144000" cy="1341437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80000"/>
              </a:spcBef>
              <a:spcAft>
                <a:spcPct val="70000"/>
              </a:spcAft>
              <a:defRPr/>
            </a:pPr>
            <a:r>
              <a:rPr lang="ru-RU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«О реализации указов Президента РФ от 07 мая 2012 года №№ 596-606 и задачах органов государственной власти субъектов Российской Федерации и местного самоуправления по обеспечению сбалансированности бюджетов и концентрации ресурсов на приоритетных направлениях»</a:t>
            </a:r>
            <a:endParaRPr lang="ru-RU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609600"/>
            <a:ext cx="6111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8677275" y="620713"/>
            <a:ext cx="4667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-36513" y="381000"/>
            <a:ext cx="9217026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/>
              <a:t>Совместное заседание Совета при полномочном представителе Президента Российской Федерации в Сибирском федеральном округе и Совета Межрегиональной ассоциации экономического взаимодействия субъектов Российской Федерации «Сибирское соглашение» </a:t>
            </a:r>
          </a:p>
        </p:txBody>
      </p:sp>
      <p:pic>
        <p:nvPicPr>
          <p:cNvPr id="1946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001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7965" y="1559960"/>
          <a:ext cx="8066483" cy="460853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49802"/>
                <a:gridCol w="1316681"/>
              </a:tblGrid>
              <a:tr h="10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Наименование субъекта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Дополнительная потребность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Алтайский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114,2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Забайкальский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Иркутская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Кемеровская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/>
                        <a:t>40,7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Красноярский край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Новосибирская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10,2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Омская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Республика Алтай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24,5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Республика Бурятия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/>
                        <a:t>43,8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/>
                        <a:t>Республика Тыва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20,9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Республика Хакасия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30,3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/>
                        <a:t>Томская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/>
                        <a:t>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003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/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/>
                        <a:t>557,8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179388" y="476250"/>
            <a:ext cx="8785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Объем средств, необходимый регионам Сибири на реализацию указов Президента Российской Федерации в 2013-2015 годах 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80F33F1-372F-42D2-BCED-48049991DBE0}" type="slidenum">
              <a:rPr lang="ru-RU" sz="1400">
                <a:cs typeface="+mn-cs"/>
              </a:rPr>
              <a:pPr algn="r">
                <a:defRPr/>
              </a:pPr>
              <a:t>10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95288" y="1628775"/>
            <a:ext cx="77962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r>
              <a:rPr lang="ru-RU" sz="1300"/>
              <a:t>  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endParaRPr lang="ru-RU" sz="1300" i="1"/>
          </a:p>
          <a:p>
            <a:pPr marL="342900" indent="-342900">
              <a:buClr>
                <a:srgbClr val="FF3300"/>
              </a:buClr>
              <a:buFont typeface="Wingdings" pitchFamily="2" charset="2"/>
              <a:buChar char="Ø"/>
            </a:pPr>
            <a:endParaRPr lang="ru-RU" sz="1300" i="1"/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79388" y="548680"/>
            <a:ext cx="8785225" cy="705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 smtClean="0">
                <a:latin typeface="+mn-lt"/>
                <a:cs typeface="Arial" pitchFamily="34" charset="0"/>
              </a:rPr>
              <a:t>М</a:t>
            </a:r>
            <a:r>
              <a:rPr lang="ru-RU" sz="1600" b="1" dirty="0" smtClean="0">
                <a:latin typeface="+mn-lt"/>
              </a:rPr>
              <a:t>еры по </a:t>
            </a:r>
            <a:r>
              <a:rPr lang="ru-RU" sz="1600" b="1" dirty="0">
                <a:latin typeface="+mn-lt"/>
              </a:rPr>
              <a:t>увеличению доходов и сокращению малоэффективных расходов, концентрации ресурсов на приоритетных направлениях, </a:t>
            </a:r>
            <a:r>
              <a:rPr lang="ru-RU" sz="1600" b="1" dirty="0">
                <a:latin typeface="+mn-lt"/>
              </a:rPr>
              <a:t>применяемые в субъектах </a:t>
            </a:r>
            <a:r>
              <a:rPr lang="ru-RU" sz="1600" b="1" dirty="0" smtClean="0">
                <a:latin typeface="+mn-lt"/>
              </a:rPr>
              <a:t>СФО (</a:t>
            </a:r>
            <a:r>
              <a:rPr lang="ru-RU" sz="1600" b="1" dirty="0">
                <a:latin typeface="+mn-lt"/>
              </a:rPr>
              <a:t>часть 1)</a:t>
            </a:r>
          </a:p>
        </p:txBody>
      </p:sp>
      <p:sp>
        <p:nvSpPr>
          <p:cNvPr id="31748" name="Rectangle 6"/>
          <p:cNvSpPr txBox="1">
            <a:spLocks noGrp="1" noChangeArrowheads="1"/>
          </p:cNvSpPr>
          <p:nvPr/>
        </p:nvSpPr>
        <p:spPr bwMode="auto">
          <a:xfrm>
            <a:off x="8666163" y="5876925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8147C04-22AE-40D1-A3E8-BB71971BE53E}" type="slidenum">
              <a:rPr lang="ru-RU" sz="1400">
                <a:latin typeface="Calibri" pitchFamily="34" charset="0"/>
              </a:rPr>
              <a:pPr algn="r"/>
              <a:t>11</a:t>
            </a:fld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323850" y="1700213"/>
          <a:ext cx="8640763" cy="4345440"/>
        </p:xfrm>
        <a:graphic>
          <a:graphicData uri="http://schemas.openxmlformats.org/drawingml/2006/table">
            <a:tbl>
              <a:tblPr/>
              <a:tblGrid>
                <a:gridCol w="1439863"/>
                <a:gridCol w="4900612"/>
                <a:gridCol w="2300288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Направления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Меры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Субъекты РФ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2275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доходов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адресное взаимодействие с налогоплательщиками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Алтай, Иркутская область, республика Хакасия, Забайкальский край, Кемеровская область, Красноярский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работы по оформлению права собственности на имущество физическими лицами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республика Алтай, республика Хакасия, Алтайский край, Забайкальский край, Кемеровская область, Красноярский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оптимизация и повышение эффективности налоговых льгот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Иркутская область, республика Хакасия, Алтайский край, Забайкальский край,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наращивание инвестиционного потенциала региона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Иркутская область, Алтайский край, Забайкальский край, Красноярский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мероприятий по выявлению граждан, занимающихся предпринимательской деятельностью без государственной  регистрации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Кемеровская область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привлечение дополнительных средств от приносящей доход деятельности учреждений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95288" y="1628775"/>
            <a:ext cx="77962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r>
              <a:rPr lang="ru-RU" sz="1300"/>
              <a:t>  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endParaRPr lang="ru-RU" sz="1300" i="1"/>
          </a:p>
          <a:p>
            <a:pPr marL="342900" indent="-342900">
              <a:buClr>
                <a:srgbClr val="FF3300"/>
              </a:buClr>
              <a:buFont typeface="Wingdings" pitchFamily="2" charset="2"/>
              <a:buChar char="Ø"/>
            </a:pPr>
            <a:endParaRPr lang="ru-RU" sz="1300" i="1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79388" y="692150"/>
            <a:ext cx="8785225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600" b="1" dirty="0">
                <a:cs typeface="Arial" pitchFamily="34" charset="0"/>
              </a:rPr>
              <a:t>М</a:t>
            </a:r>
            <a:r>
              <a:rPr lang="ru-RU" sz="1600" b="1" dirty="0"/>
              <a:t>еры по увеличению доходов и сокращению малоэффективных расходов, концентрации ресурсов на приоритетных направлениях, применяемые в субъектах СФО (часть </a:t>
            </a:r>
            <a:r>
              <a:rPr lang="ru-RU" sz="1600" b="1" dirty="0" smtClean="0"/>
              <a:t>2)</a:t>
            </a:r>
            <a:endParaRPr lang="ru-RU" sz="1600" b="1" dirty="0"/>
          </a:p>
        </p:txBody>
      </p:sp>
      <p:sp>
        <p:nvSpPr>
          <p:cNvPr id="33796" name="Rectangle 6"/>
          <p:cNvSpPr txBox="1">
            <a:spLocks noGrp="1" noChangeArrowheads="1"/>
          </p:cNvSpPr>
          <p:nvPr/>
        </p:nvSpPr>
        <p:spPr bwMode="auto">
          <a:xfrm>
            <a:off x="8666163" y="5876925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528DBF6-4425-4B4F-91A4-7DF935397F1B}" type="slidenum">
              <a:rPr lang="ru-RU" sz="1400">
                <a:latin typeface="Calibri" pitchFamily="34" charset="0"/>
              </a:rPr>
              <a:pPr algn="r"/>
              <a:t>12</a:t>
            </a:fld>
            <a:endParaRPr lang="ru-RU" sz="1400">
              <a:latin typeface="Calibri" pitchFamily="34" charset="0"/>
            </a:endParaRPr>
          </a:p>
        </p:txBody>
      </p:sp>
      <p:graphicFrame>
        <p:nvGraphicFramePr>
          <p:cNvPr id="24617" name="Group 41"/>
          <p:cNvGraphicFramePr>
            <a:graphicFrameLocks noGrp="1"/>
          </p:cNvGraphicFramePr>
          <p:nvPr/>
        </p:nvGraphicFramePr>
        <p:xfrm>
          <a:off x="323850" y="1557338"/>
          <a:ext cx="8640763" cy="4451548"/>
        </p:xfrm>
        <a:graphic>
          <a:graphicData uri="http://schemas.openxmlformats.org/drawingml/2006/table">
            <a:tbl>
              <a:tblPr/>
              <a:tblGrid>
                <a:gridCol w="1727200"/>
                <a:gridCol w="4613275"/>
                <a:gridCol w="2300288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Направления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Меры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Субъекты РФ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6263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Повышение эффективности бюджетных расходов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проведение мероприятий по переходу на программный бюджет в рамках разработанных программ повышения эффективности бюджетных расходов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субъекты СФО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перенос осуществления  ряда менее приоритетных расходов на более поздние сроки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Кемеровская область,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Красноярский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сокращение расходов на бюджетные инвестиции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республика Алтай,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Красноярский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реорганизация малоэффективных государственных и муниципальных учреждений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республика Алтай, Алтайский край, Кемеровская область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увеличение объема услуг бюджетной сферы, предоставляемых негосударственными (немуниципальными) организациями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республика Алтай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мониторинг НПА по установлению ПНО с целью проведения оптимизации льгот с учетом адресности и нуждаемости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Забайкальский край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образование специального Резервного фонда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другие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95288" y="1628775"/>
            <a:ext cx="792112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продолжение </a:t>
            </a:r>
            <a:r>
              <a:rPr lang="ru-RU" sz="1300" dirty="0"/>
              <a:t>работы с федеральными органами власти по выделению дополнительных средств;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не </a:t>
            </a:r>
            <a:r>
              <a:rPr lang="ru-RU" sz="1300" dirty="0"/>
              <a:t>увеличение действующих расходных обязательств;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мораторий </a:t>
            </a:r>
            <a:r>
              <a:rPr lang="ru-RU" sz="1300" dirty="0"/>
              <a:t>на принятие новых расходных обязательств, не связанных с реализацией указов;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инвентаризация </a:t>
            </a:r>
            <a:r>
              <a:rPr lang="ru-RU" sz="1300" dirty="0"/>
              <a:t>расходов краевого бюджета (определение внутренних резервов и неприоритетных расходов);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переход </a:t>
            </a:r>
            <a:r>
              <a:rPr lang="ru-RU" sz="1300" dirty="0"/>
              <a:t>на адресные меры социальной поддержки граждан (в зависимости от дохода граждан);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пересмотр </a:t>
            </a:r>
            <a:r>
              <a:rPr lang="ru-RU" sz="1300" dirty="0"/>
              <a:t>расходов на реализацию целевых программ; 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завершение </a:t>
            </a:r>
            <a:r>
              <a:rPr lang="ru-RU" sz="1300" dirty="0"/>
              <a:t>работ по начатым объектам реконструкции и строительства государственной и муниципальной собственности (продление сроков строительства и ввода объектов в эксплуатацию); 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отказ </a:t>
            </a:r>
            <a:r>
              <a:rPr lang="ru-RU" sz="1300" dirty="0"/>
              <a:t>от начала строительства новых объектов; 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приостановка </a:t>
            </a:r>
            <a:r>
              <a:rPr lang="ru-RU" sz="1300" dirty="0"/>
              <a:t>заключения новых контрактов на проведение работ по строительству, реконструкции и капитальному ремонту объектов, разработку проектно-сметной документации, приобретение основных средств;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направление </a:t>
            </a:r>
            <a:r>
              <a:rPr lang="ru-RU" sz="1300" dirty="0"/>
              <a:t>остатков средств субсидий на </a:t>
            </a:r>
            <a:r>
              <a:rPr lang="ru-RU" sz="1300" dirty="0" err="1"/>
              <a:t>госзадание</a:t>
            </a:r>
            <a:r>
              <a:rPr lang="ru-RU" sz="1300" dirty="0"/>
              <a:t>, на иные цели и бюджетные инвестиции бюджетных и автономных учреждений на реализацию указов;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направление </a:t>
            </a:r>
            <a:r>
              <a:rPr lang="ru-RU" sz="1300" dirty="0"/>
              <a:t>экономии, образовавшейся в результате проведения торгов, на реализацию указов; 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реструктуризация </a:t>
            </a:r>
            <a:r>
              <a:rPr lang="ru-RU" sz="1300" dirty="0"/>
              <a:t>сети государственных учреждений;</a:t>
            </a:r>
          </a:p>
          <a:p>
            <a:pPr marL="342900" indent="-342900" algn="just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применение </a:t>
            </a:r>
            <a:r>
              <a:rPr lang="ru-RU" sz="1300" dirty="0"/>
              <a:t>вышеизложенных подходов к бюджетам муниципальных образований.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endParaRPr lang="ru-RU" sz="1300" i="1" dirty="0"/>
          </a:p>
          <a:p>
            <a:pPr marL="342900" indent="-342900">
              <a:buClr>
                <a:srgbClr val="FF3300"/>
              </a:buClr>
              <a:buFont typeface="Wingdings" pitchFamily="2" charset="2"/>
              <a:buChar char="Ø"/>
            </a:pPr>
            <a:endParaRPr lang="ru-RU" sz="1300" i="1" dirty="0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79388" y="620713"/>
            <a:ext cx="8518525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latin typeface="Calibri" pitchFamily="34" charset="0"/>
              </a:rPr>
              <a:t>Определение комплексного подхода к организации работы по повышению эффективности бюджетных расходов</a:t>
            </a:r>
          </a:p>
        </p:txBody>
      </p:sp>
      <p:sp>
        <p:nvSpPr>
          <p:cNvPr id="35844" name="Rectangle 6"/>
          <p:cNvSpPr txBox="1">
            <a:spLocks noGrp="1" noChangeArrowheads="1"/>
          </p:cNvSpPr>
          <p:nvPr/>
        </p:nvSpPr>
        <p:spPr bwMode="auto">
          <a:xfrm>
            <a:off x="8532813" y="5899150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7DE1E4-B72C-429D-B56C-7CDA210C518E}" type="slidenum">
              <a:rPr lang="ru-RU" sz="1400">
                <a:latin typeface="Calibri" pitchFamily="34" charset="0"/>
              </a:rPr>
              <a:pPr algn="r"/>
              <a:t>13</a:t>
            </a:fld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33389"/>
            <a:ext cx="8893175" cy="907380"/>
          </a:xfrm>
        </p:spPr>
        <p:txBody>
          <a:bodyPr lIns="180000" tIns="0" rIns="0" bIns="0"/>
          <a:lstStyle/>
          <a:p>
            <a:pPr eaLnBrk="1" hangingPunct="1"/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Дополнительные источники собственных средств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бюджета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Красноярского края на реализацию указов Президента РФ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Arial" charset="0"/>
              </a:rPr>
              <a:t>2013-2015 годах</a:t>
            </a:r>
          </a:p>
        </p:txBody>
      </p:sp>
      <p:sp>
        <p:nvSpPr>
          <p:cNvPr id="37890" name="Text Box 87"/>
          <p:cNvSpPr txBox="1">
            <a:spLocks noChangeArrowheads="1"/>
          </p:cNvSpPr>
          <p:nvPr/>
        </p:nvSpPr>
        <p:spPr bwMode="auto">
          <a:xfrm>
            <a:off x="323850" y="6453188"/>
            <a:ext cx="6048375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endParaRPr lang="ru-RU" sz="1600" b="1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8567738" y="0"/>
            <a:ext cx="5762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0" rIns="0" bIns="0" anchor="ctr"/>
          <a:lstStyle/>
          <a:p>
            <a:endParaRPr lang="ru-RU" sz="2400" b="1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323850" y="2060575"/>
            <a:ext cx="844391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400" dirty="0"/>
              <a:t>остатки бюджетных средств на 01.01.2013 г.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400" dirty="0"/>
              <a:t>экономия по торгам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400" dirty="0"/>
              <a:t>уточнение контингента получателей мер социальной поддержки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400" dirty="0"/>
              <a:t>повышение эффективности расходов по сети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400" dirty="0"/>
              <a:t>перенос сроков строительства новых объектов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BB02CC3-2BB5-44BF-BAEC-C2F7F549F688}" type="slidenum">
              <a:rPr lang="ru-RU" sz="1400">
                <a:cs typeface="+mn-cs"/>
              </a:rPr>
              <a:pPr algn="r">
                <a:defRPr/>
              </a:pPr>
              <a:t>14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95288" y="1628775"/>
            <a:ext cx="779621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BA400A"/>
              </a:buClr>
              <a:buFont typeface="Wingdings" pitchFamily="2" charset="2"/>
              <a:buNone/>
            </a:pPr>
            <a:endParaRPr lang="ru-RU" sz="1300" i="1"/>
          </a:p>
          <a:p>
            <a:pPr marL="342900" indent="-342900">
              <a:buClr>
                <a:srgbClr val="FF3300"/>
              </a:buClr>
              <a:buFont typeface="Wingdings" pitchFamily="2" charset="2"/>
              <a:buChar char="Ø"/>
            </a:pPr>
            <a:endParaRPr lang="ru-RU" sz="1300" i="1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323850" y="692150"/>
            <a:ext cx="8640763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/>
              <a:t>Объем долговых обязательств субъектов СФО и муниципальных образований, входящих в их состав, по состоянию на 1 апреля 2013 года</a:t>
            </a:r>
          </a:p>
        </p:txBody>
      </p:sp>
      <p:sp>
        <p:nvSpPr>
          <p:cNvPr id="38916" name="Rectangle 6"/>
          <p:cNvSpPr txBox="1">
            <a:spLocks noGrp="1" noChangeArrowheads="1"/>
          </p:cNvSpPr>
          <p:nvPr/>
        </p:nvSpPr>
        <p:spPr bwMode="auto">
          <a:xfrm>
            <a:off x="8532813" y="5876925"/>
            <a:ext cx="4778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40234AA-657D-42BC-936D-3CF577FF07FA}" type="slidenum">
              <a:rPr lang="ru-RU" sz="1400">
                <a:latin typeface="Calibri" pitchFamily="34" charset="0"/>
              </a:rPr>
              <a:pPr algn="r"/>
              <a:t>15</a:t>
            </a:fld>
            <a:endParaRPr lang="ru-RU" sz="1400">
              <a:latin typeface="Calibri" pitchFamily="34" charset="0"/>
            </a:endParaRPr>
          </a:p>
        </p:txBody>
      </p:sp>
      <p:graphicFrame>
        <p:nvGraphicFramePr>
          <p:cNvPr id="79957" name="Group 85"/>
          <p:cNvGraphicFramePr>
            <a:graphicFrameLocks noGrp="1"/>
          </p:cNvGraphicFramePr>
          <p:nvPr/>
        </p:nvGraphicFramePr>
        <p:xfrm>
          <a:off x="611188" y="1700213"/>
          <a:ext cx="7707312" cy="4501718"/>
        </p:xfrm>
        <a:graphic>
          <a:graphicData uri="http://schemas.openxmlformats.org/drawingml/2006/table">
            <a:tbl>
              <a:tblPr/>
              <a:tblGrid>
                <a:gridCol w="2087562"/>
                <a:gridCol w="1873250"/>
                <a:gridCol w="1873250"/>
                <a:gridCol w="187325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Субъект СФО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государственного долга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Объем долга муниципальных образований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долговые обязательства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СФО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152,7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Красноярский край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Кемеровская область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29,1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Новосибирская область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Омская область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Томская область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Забайкальский край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Республика Хакасия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Республика Бурятия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Иркутская область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Республика Алтай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Алтайский край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Республика Тыва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94" name="Text Box 87"/>
          <p:cNvSpPr txBox="1">
            <a:spLocks noChangeArrowheads="1"/>
          </p:cNvSpPr>
          <p:nvPr/>
        </p:nvSpPr>
        <p:spPr bwMode="auto">
          <a:xfrm>
            <a:off x="7235825" y="1412875"/>
            <a:ext cx="154940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0800" rIns="0" bIns="10800">
            <a:spAutoFit/>
          </a:bodyPr>
          <a:lstStyle/>
          <a:p>
            <a:r>
              <a:rPr lang="ru-RU" sz="1500" b="1">
                <a:latin typeface="Calibri" pitchFamily="34" charset="0"/>
              </a:rPr>
              <a:t>млрд рублей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 txBox="1">
            <a:spLocks noGrp="1" noChangeArrowheads="1"/>
          </p:cNvSpPr>
          <p:nvPr/>
        </p:nvSpPr>
        <p:spPr bwMode="auto">
          <a:xfrm>
            <a:off x="7010400" y="59499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C886330-7D25-4D5B-9B62-8AD1333095A2}" type="slidenum">
              <a:rPr lang="ru-RU" sz="1400">
                <a:cs typeface="+mn-cs"/>
              </a:rPr>
              <a:pPr algn="r">
                <a:defRPr/>
              </a:pPr>
              <a:t>16</a:t>
            </a:fld>
            <a:endParaRPr lang="ru-RU" sz="1400">
              <a:cs typeface="+mn-cs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893175" cy="990600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Arial" charset="0"/>
              </a:rPr>
              <a:t>Повышение заработной платы отдельным категориям работников в соответствии с указами Президента РФ </a:t>
            </a:r>
            <a:br>
              <a:rPr lang="ru-RU" sz="1800" smtClean="0">
                <a:latin typeface="Arial" charset="0"/>
              </a:rPr>
            </a:br>
            <a:r>
              <a:rPr lang="ru-RU" sz="1800" smtClean="0">
                <a:latin typeface="Arial" charset="0"/>
              </a:rPr>
              <a:t>от 07.05.2012 № 597, от 01.06.2012 № 761, от 28.12.2012 № 1688</a:t>
            </a: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-1695450" y="-3651250"/>
            <a:ext cx="838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-1695450" y="-3651250"/>
            <a:ext cx="34163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179388" y="1484313"/>
            <a:ext cx="3505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Педагогические работники образовательных учреждений общего образования</a:t>
            </a: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6084888" y="1484313"/>
            <a:ext cx="2743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до средней заработной платы в регионе</a:t>
            </a:r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>
            <a:off x="3851275" y="18446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179388" y="2060575"/>
            <a:ext cx="3505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Педагогические работники ДОУ</a:t>
            </a:r>
          </a:p>
        </p:txBody>
      </p:sp>
      <p:sp>
        <p:nvSpPr>
          <p:cNvPr id="51209" name="Text Box 12"/>
          <p:cNvSpPr txBox="1">
            <a:spLocks noChangeArrowheads="1"/>
          </p:cNvSpPr>
          <p:nvPr/>
        </p:nvSpPr>
        <p:spPr bwMode="auto">
          <a:xfrm>
            <a:off x="6011863" y="2060575"/>
            <a:ext cx="2743200" cy="6492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до средней заработной платы в сфере общего образования в регионе</a:t>
            </a:r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3813175" y="22764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179388" y="2420938"/>
            <a:ext cx="3505200" cy="120032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200" dirty="0">
                <a:latin typeface="+mn-lt"/>
              </a:rPr>
              <a:t>Преподаватели и мастера производственного обучения НПО и СПО</a:t>
            </a: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</a:rPr>
              <a:t>работники </a:t>
            </a:r>
            <a:r>
              <a:rPr lang="ru-RU" sz="1200" dirty="0">
                <a:latin typeface="+mn-lt"/>
              </a:rPr>
              <a:t>учреждений культуры</a:t>
            </a: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</a:rPr>
              <a:t>соцработники</a:t>
            </a:r>
            <a:endParaRPr lang="ru-RU" sz="1200" dirty="0">
              <a:latin typeface="+mn-lt"/>
            </a:endParaRP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</a:rPr>
              <a:t>младший медперсонал</a:t>
            </a:r>
          </a:p>
          <a:p>
            <a:pPr>
              <a:spcBef>
                <a:spcPts val="0"/>
              </a:spcBef>
              <a:defRPr/>
            </a:pPr>
            <a:r>
              <a:rPr lang="ru-RU" sz="1200" dirty="0" smtClean="0">
                <a:latin typeface="+mn-lt"/>
              </a:rPr>
              <a:t>средний </a:t>
            </a:r>
            <a:r>
              <a:rPr lang="ru-RU" sz="1200" dirty="0">
                <a:latin typeface="+mn-lt"/>
              </a:rPr>
              <a:t>медперсонал</a:t>
            </a: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4211638" y="1557338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в 2012 году</a:t>
            </a:r>
          </a:p>
        </p:txBody>
      </p:sp>
      <p:sp>
        <p:nvSpPr>
          <p:cNvPr id="51213" name="Text Box 16"/>
          <p:cNvSpPr txBox="1">
            <a:spLocks noChangeArrowheads="1"/>
          </p:cNvSpPr>
          <p:nvPr/>
        </p:nvSpPr>
        <p:spPr bwMode="auto">
          <a:xfrm>
            <a:off x="4211638" y="1989138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к 2013 году</a:t>
            </a:r>
          </a:p>
        </p:txBody>
      </p:sp>
      <p:sp>
        <p:nvSpPr>
          <p:cNvPr id="51214" name="Text Box 17"/>
          <p:cNvSpPr txBox="1">
            <a:spLocks noChangeArrowheads="1"/>
          </p:cNvSpPr>
          <p:nvPr/>
        </p:nvSpPr>
        <p:spPr bwMode="auto">
          <a:xfrm>
            <a:off x="6011863" y="2997200"/>
            <a:ext cx="2743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до средней заработной платы в регионе</a:t>
            </a: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>
            <a:off x="3779838" y="328453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Text Box 19"/>
          <p:cNvSpPr txBox="1">
            <a:spLocks noChangeArrowheads="1"/>
          </p:cNvSpPr>
          <p:nvPr/>
        </p:nvSpPr>
        <p:spPr bwMode="auto">
          <a:xfrm>
            <a:off x="4211638" y="2924175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к 2018 году</a:t>
            </a:r>
          </a:p>
        </p:txBody>
      </p:sp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179388" y="3749675"/>
            <a:ext cx="3505200" cy="831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Врачи, работники медицинских организаций, имеющие высшее образование, предоставляющие медицинские услуги (обеспечивающие их предоставление)</a:t>
            </a:r>
          </a:p>
        </p:txBody>
      </p:sp>
      <p:sp>
        <p:nvSpPr>
          <p:cNvPr id="51218" name="Text Box 21"/>
          <p:cNvSpPr txBox="1">
            <a:spLocks noChangeArrowheads="1"/>
          </p:cNvSpPr>
          <p:nvPr/>
        </p:nvSpPr>
        <p:spPr bwMode="auto">
          <a:xfrm>
            <a:off x="6011863" y="3789363"/>
            <a:ext cx="2743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до 200% средней заработной платы в регионе</a:t>
            </a:r>
          </a:p>
        </p:txBody>
      </p:sp>
      <p:sp>
        <p:nvSpPr>
          <p:cNvPr id="40979" name="Line 22"/>
          <p:cNvSpPr>
            <a:spLocks noChangeShapeType="1"/>
          </p:cNvSpPr>
          <p:nvPr/>
        </p:nvSpPr>
        <p:spPr bwMode="auto">
          <a:xfrm>
            <a:off x="3851275" y="41497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0" name="Text Box 23"/>
          <p:cNvSpPr txBox="1">
            <a:spLocks noChangeArrowheads="1"/>
          </p:cNvSpPr>
          <p:nvPr/>
        </p:nvSpPr>
        <p:spPr bwMode="auto">
          <a:xfrm>
            <a:off x="4211638" y="37893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к 2018 году</a:t>
            </a:r>
          </a:p>
        </p:txBody>
      </p:sp>
      <p:sp>
        <p:nvSpPr>
          <p:cNvPr id="51221" name="Text Box 24"/>
          <p:cNvSpPr txBox="1">
            <a:spLocks noChangeArrowheads="1"/>
          </p:cNvSpPr>
          <p:nvPr/>
        </p:nvSpPr>
        <p:spPr bwMode="auto">
          <a:xfrm>
            <a:off x="179388" y="4724400"/>
            <a:ext cx="3505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Педагогические работники учреждений доп. образования детей</a:t>
            </a:r>
          </a:p>
        </p:txBody>
      </p:sp>
      <p:sp>
        <p:nvSpPr>
          <p:cNvPr id="51222" name="Text Box 25"/>
          <p:cNvSpPr txBox="1">
            <a:spLocks noChangeArrowheads="1"/>
          </p:cNvSpPr>
          <p:nvPr/>
        </p:nvSpPr>
        <p:spPr bwMode="auto">
          <a:xfrm>
            <a:off x="6011863" y="4724400"/>
            <a:ext cx="2743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до средней заработной платы учителей в регионе</a:t>
            </a:r>
          </a:p>
        </p:txBody>
      </p:sp>
      <p:sp>
        <p:nvSpPr>
          <p:cNvPr id="40983" name="Line 26"/>
          <p:cNvSpPr>
            <a:spLocks noChangeShapeType="1"/>
          </p:cNvSpPr>
          <p:nvPr/>
        </p:nvSpPr>
        <p:spPr bwMode="auto">
          <a:xfrm>
            <a:off x="3851275" y="50133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4" name="Text Box 27"/>
          <p:cNvSpPr txBox="1">
            <a:spLocks noChangeArrowheads="1"/>
          </p:cNvSpPr>
          <p:nvPr/>
        </p:nvSpPr>
        <p:spPr bwMode="auto">
          <a:xfrm>
            <a:off x="4211638" y="46529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к 2018 году</a:t>
            </a:r>
          </a:p>
        </p:txBody>
      </p:sp>
      <p:sp>
        <p:nvSpPr>
          <p:cNvPr id="51225" name="Text Box 28"/>
          <p:cNvSpPr txBox="1">
            <a:spLocks noChangeArrowheads="1"/>
          </p:cNvSpPr>
          <p:nvPr/>
        </p:nvSpPr>
        <p:spPr bwMode="auto">
          <a:xfrm>
            <a:off x="179388" y="5373688"/>
            <a:ext cx="3505200" cy="1016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Педагогические работники образовательных, медицинских организаций или организаций, оказывающих социальные услуги детям-сиротам и детям, оставшимся без попечения родителей</a:t>
            </a:r>
          </a:p>
        </p:txBody>
      </p:sp>
      <p:sp>
        <p:nvSpPr>
          <p:cNvPr id="51226" name="Text Box 29"/>
          <p:cNvSpPr txBox="1">
            <a:spLocks noChangeArrowheads="1"/>
          </p:cNvSpPr>
          <p:nvPr/>
        </p:nvSpPr>
        <p:spPr bwMode="auto">
          <a:xfrm>
            <a:off x="6156325" y="5589588"/>
            <a:ext cx="2743200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200" dirty="0">
                <a:latin typeface="+mn-lt"/>
              </a:rPr>
              <a:t>до средней заработной платы в регионе</a:t>
            </a:r>
          </a:p>
        </p:txBody>
      </p:sp>
      <p:sp>
        <p:nvSpPr>
          <p:cNvPr id="40987" name="Line 30"/>
          <p:cNvSpPr>
            <a:spLocks noChangeShapeType="1"/>
          </p:cNvSpPr>
          <p:nvPr/>
        </p:nvSpPr>
        <p:spPr bwMode="auto">
          <a:xfrm>
            <a:off x="3924300" y="58769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8" name="Text Box 31"/>
          <p:cNvSpPr txBox="1">
            <a:spLocks noChangeArrowheads="1"/>
          </p:cNvSpPr>
          <p:nvPr/>
        </p:nvSpPr>
        <p:spPr bwMode="auto">
          <a:xfrm>
            <a:off x="4284663" y="5516563"/>
            <a:ext cx="114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000" dirty="0">
                <a:latin typeface="+mn-lt"/>
              </a:rPr>
              <a:t>к 2018 году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04813"/>
            <a:ext cx="8374385" cy="868362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charset="0"/>
              </a:rPr>
              <a:t>Информация о численности работников бюджетной сферы Красноярского края в 2013 году</a:t>
            </a:r>
          </a:p>
        </p:txBody>
      </p:sp>
      <p:graphicFrame>
        <p:nvGraphicFramePr>
          <p:cNvPr id="53292" name="Object 44"/>
          <p:cNvGraphicFramePr>
            <a:graphicFrameLocks noGrp="1" noChangeAspect="1"/>
          </p:cNvGraphicFramePr>
          <p:nvPr>
            <p:ph idx="4294967295"/>
          </p:nvPr>
        </p:nvGraphicFramePr>
        <p:xfrm>
          <a:off x="1527175" y="1916113"/>
          <a:ext cx="6896100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Лист" r:id="rId3" imgW="6858000" imgH="3752839" progId="Excel.Sheet.8">
                  <p:embed/>
                </p:oleObj>
              </mc:Choice>
              <mc:Fallback>
                <p:oleObj name="Лист" r:id="rId3" imgW="6858000" imgH="3752839" progId="Excel.Sheet.8">
                  <p:embed/>
                  <p:pic>
                    <p:nvPicPr>
                      <p:cNvPr id="0" name="Picture 4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1916113"/>
                        <a:ext cx="6896100" cy="377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94" name="Text Box 8"/>
          <p:cNvSpPr txBox="1">
            <a:spLocks noChangeArrowheads="1"/>
          </p:cNvSpPr>
          <p:nvPr/>
        </p:nvSpPr>
        <p:spPr bwMode="auto">
          <a:xfrm>
            <a:off x="2700338" y="2924175"/>
            <a:ext cx="1065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123,0 </a:t>
            </a:r>
            <a:r>
              <a:rPr lang="ru-RU" sz="1600" b="1"/>
              <a:t>тыс.чел.</a:t>
            </a:r>
          </a:p>
        </p:txBody>
      </p:sp>
      <p:sp>
        <p:nvSpPr>
          <p:cNvPr id="53295" name="Text Box 9"/>
          <p:cNvSpPr txBox="1">
            <a:spLocks noChangeArrowheads="1"/>
          </p:cNvSpPr>
          <p:nvPr/>
        </p:nvSpPr>
        <p:spPr bwMode="auto">
          <a:xfrm>
            <a:off x="4140200" y="4005263"/>
            <a:ext cx="1065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139,9</a:t>
            </a:r>
            <a:r>
              <a:rPr lang="ru-RU" sz="1600" b="1"/>
              <a:t> тыс.чел.</a:t>
            </a:r>
          </a:p>
        </p:txBody>
      </p:sp>
      <p:sp>
        <p:nvSpPr>
          <p:cNvPr id="53296" name="Rectangle 10"/>
          <p:cNvSpPr>
            <a:spLocks noChangeArrowheads="1"/>
          </p:cNvSpPr>
          <p:nvPr/>
        </p:nvSpPr>
        <p:spPr bwMode="auto">
          <a:xfrm>
            <a:off x="251520" y="1700808"/>
            <a:ext cx="3053556" cy="86456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 dirty="0"/>
              <a:t>Всего 262,9 </a:t>
            </a:r>
            <a:r>
              <a:rPr lang="ru-RU" b="1" dirty="0" smtClean="0"/>
              <a:t>тыс. человек</a:t>
            </a:r>
            <a:r>
              <a:rPr lang="ru-RU" b="1" dirty="0" smtClean="0"/>
              <a:t> </a:t>
            </a:r>
            <a:r>
              <a:rPr lang="ru-RU" b="1" dirty="0" smtClean="0"/>
              <a:t>работников </a:t>
            </a:r>
            <a:r>
              <a:rPr lang="ru-RU" b="1" dirty="0"/>
              <a:t>бюджетной сферы</a:t>
            </a:r>
          </a:p>
        </p:txBody>
      </p:sp>
      <p:sp>
        <p:nvSpPr>
          <p:cNvPr id="33" name="Rectangle 6"/>
          <p:cNvSpPr txBox="1">
            <a:spLocks noGrp="1" noChangeArrowheads="1"/>
          </p:cNvSpPr>
          <p:nvPr/>
        </p:nvSpPr>
        <p:spPr bwMode="auto">
          <a:xfrm>
            <a:off x="687705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656DB26-A814-435C-9FD3-5C0C98E4B6BF}" type="slidenum">
              <a:rPr lang="ru-RU" sz="1400">
                <a:cs typeface="+mn-cs"/>
              </a:rPr>
              <a:pPr algn="r">
                <a:defRPr/>
              </a:pPr>
              <a:t>17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Номер слайда 5"/>
          <p:cNvSpPr txBox="1">
            <a:spLocks noGrp="1"/>
          </p:cNvSpPr>
          <p:nvPr/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04813"/>
            <a:ext cx="8712968" cy="731837"/>
          </a:xfrm>
        </p:spPr>
        <p:txBody>
          <a:bodyPr/>
          <a:lstStyle/>
          <a:p>
            <a:pPr eaLnBrk="1" hangingPunct="1"/>
            <a:r>
              <a:rPr lang="ru-RU" sz="1800" dirty="0" smtClean="0">
                <a:latin typeface="Arial" charset="0"/>
              </a:rPr>
              <a:t>Размер среднемесячной заработной платы отдельных категорий работников, повышение оплаты труда которых предусмотрено указами Президента РФ </a:t>
            </a:r>
            <a:r>
              <a:rPr lang="ru-RU" sz="1200" i="1" dirty="0" smtClean="0">
                <a:latin typeface="Arial" charset="0"/>
              </a:rPr>
              <a:t>(на примере Красноярского края)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B10A248-13C2-440B-97D1-792941E29507}" type="slidenum">
              <a:rPr lang="ru-RU" sz="1400">
                <a:cs typeface="+mn-cs"/>
              </a:rPr>
              <a:pPr algn="r">
                <a:defRPr/>
              </a:pPr>
              <a:t>18</a:t>
            </a:fld>
            <a:endParaRPr lang="ru-RU" sz="1400"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29878" y="1487959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827088" y="2997200"/>
            <a:ext cx="712946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95288" y="1341438"/>
            <a:ext cx="84439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зачисление </a:t>
            </a:r>
            <a:r>
              <a:rPr lang="ru-RU" sz="1300" dirty="0"/>
              <a:t>в бюджеты субъектов РФ дополнительных доходов от части федеральных доходов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отказ </a:t>
            </a:r>
            <a:r>
              <a:rPr lang="ru-RU" sz="1300" dirty="0"/>
              <a:t>от расчета доли субъектов РФ в </a:t>
            </a:r>
            <a:r>
              <a:rPr lang="ru-RU" sz="1300" dirty="0" err="1"/>
              <a:t>софинансировании</a:t>
            </a:r>
            <a:r>
              <a:rPr lang="ru-RU" sz="1300" dirty="0"/>
              <a:t> субсидий из федерального бюджета в зависимости от уровня расчетной бюджетной обеспеченности, снижение указанной доли 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учет </a:t>
            </a:r>
            <a:r>
              <a:rPr lang="ru-RU" sz="1300" dirty="0"/>
              <a:t>в обязательном порядке мнения региональных властей при рассмотрении предложений по перераспределению  полномочий между уровнями власти, а также доходных источников бюджетов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/>
              <a:t>оценка реальности сроков достижения показателей, обозначенных в указах Президента РФ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endParaRPr lang="ru-RU" sz="13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/>
              <a:t>определение на федеральном уровне единой стратегии сохранения сложившейся межотраслевой и внутриотраслевой дифференциации в уровнях оплаты труда работников бюджетной </a:t>
            </a:r>
            <a:r>
              <a:rPr lang="ru-RU" sz="1300" dirty="0" smtClean="0"/>
              <a:t>сферы</a:t>
            </a:r>
            <a:endParaRPr lang="ru-RU" sz="13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 smtClean="0"/>
              <a:t>определение </a:t>
            </a:r>
            <a:r>
              <a:rPr lang="ru-RU" sz="1300" dirty="0"/>
              <a:t>на федеральном уровне единой стратегии дальнейшего повышения уровня оплаты труда иным категориям работников бюджетной сферы</a:t>
            </a:r>
          </a:p>
          <a:p>
            <a:pPr>
              <a:buClr>
                <a:srgbClr val="BA400A"/>
              </a:buClr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/>
              <a:t>предоставление дополнительной финансовой помощи из федерального бюджета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endParaRPr lang="ru-RU" sz="1300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1300" dirty="0"/>
              <a:t>пролонгация бюджетных кредитов, ранее предоставленных субъектам РФ из федерального бюджета 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None/>
            </a:pPr>
            <a:endParaRPr lang="ru-RU" sz="1300" i="1" dirty="0"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2600" dirty="0">
              <a:latin typeface="Calibri" pitchFamily="34" charset="0"/>
            </a:endParaRPr>
          </a:p>
        </p:txBody>
      </p:sp>
      <p:sp>
        <p:nvSpPr>
          <p:cNvPr id="55299" name="Rectangle 6"/>
          <p:cNvSpPr>
            <a:spLocks noChangeArrowheads="1"/>
          </p:cNvSpPr>
          <p:nvPr/>
        </p:nvSpPr>
        <p:spPr bwMode="auto">
          <a:xfrm>
            <a:off x="468313" y="549275"/>
            <a:ext cx="8229600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>
                <a:solidFill>
                  <a:srgbClr val="000000"/>
                </a:solidFill>
              </a:rPr>
              <a:t>Предложения федеральным органам власти </a:t>
            </a:r>
            <a:r>
              <a:rPr lang="ru-RU" b="1"/>
              <a:t>по проведению мероприятий в целях укрепления доходной базы и повышения сбалансированности региональных бюджетов</a:t>
            </a:r>
            <a:r>
              <a:rPr lang="ru-RU"/>
              <a:t> 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56610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DC20297-B219-4CAC-B04A-B47E7E805DAF}" type="slidenum">
              <a:rPr lang="ru-RU" sz="1400">
                <a:cs typeface="+mn-cs"/>
              </a:rPr>
              <a:pPr algn="r">
                <a:defRPr/>
              </a:pPr>
              <a:t>19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30188" y="1412875"/>
            <a:ext cx="84439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/>
          </a:p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/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200"/>
              <a:t>повышение заработной платы различным категориям работников бюджетной сферы к 2018 году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200"/>
              <a:t>достижение 100%-ной доступности дошкольного образования для детей в возрасте от трёх до семи лет к 2016 году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200"/>
              <a:t>обеспечение граждан доступным и комфортным жильём и повышение качества жилищно-коммунальных услуг 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200"/>
              <a:t>совершенствование государственной политики в сфере защиты детей-сирот и детей, оставшихся без попечения родителей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q"/>
            </a:pPr>
            <a:r>
              <a:rPr lang="ru-RU" sz="2200"/>
              <a:t>совершенствование демографической политики 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 b="1" i="1"/>
          </a:p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 b="1" i="1"/>
          </a:p>
          <a:p>
            <a:pPr marL="342900" indent="-342900"/>
            <a:r>
              <a:rPr lang="ru-RU" i="1"/>
              <a:t>    </a:t>
            </a:r>
            <a:endParaRPr lang="ru-RU" i="1">
              <a:solidFill>
                <a:srgbClr val="000000"/>
              </a:solidFill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i="1">
              <a:solidFill>
                <a:srgbClr val="000000"/>
              </a:solidFill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None/>
            </a:pPr>
            <a:endParaRPr lang="ru-RU" sz="2100" i="1"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2600">
              <a:latin typeface="Calibri" pitchFamily="34" charset="0"/>
            </a:endParaRP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468313" y="692150"/>
            <a:ext cx="8424862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>
                <a:solidFill>
                  <a:srgbClr val="000000"/>
                </a:solidFill>
              </a:rPr>
              <a:t>Основные задачи в сфере социальной политики, поставленные указами Президента РФ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7705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6C760B6-D88B-4E4F-AF37-6DE8011B5D13}" type="slidenum">
              <a:rPr lang="ru-RU" sz="1400">
                <a:cs typeface="+mn-cs"/>
              </a:rPr>
              <a:pPr algn="r">
                <a:defRPr/>
              </a:pPr>
              <a:t>2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7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395288" y="1557338"/>
            <a:ext cx="84439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60000"/>
              </a:spcBef>
              <a:buClr>
                <a:srgbClr val="BA400A"/>
              </a:buClr>
              <a:buFont typeface="Wingdings" pitchFamily="2" charset="2"/>
              <a:buChar char="Ø"/>
            </a:pPr>
            <a:endParaRPr lang="ru-RU" sz="16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продолжить </a:t>
            </a:r>
            <a:r>
              <a:rPr lang="ru-RU" sz="1200" dirty="0"/>
              <a:t>работу по обеспечению увеличения собственных доходов бюджетов;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разработать </a:t>
            </a:r>
            <a:r>
              <a:rPr lang="ru-RU" sz="1200" dirty="0"/>
              <a:t>комплекс организационно-финансовых мер по повышению эффективности деятельности подведомственных учреждений и организаций;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с </a:t>
            </a:r>
            <a:r>
              <a:rPr lang="ru-RU" sz="1200" dirty="0"/>
              <a:t>участием некоммерческих профессиональных объединений предприятий и предпринимателей проработать вопрос расширения взаимодействия для привлечения ресурсов бизнес-сообщества; 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выдавать </a:t>
            </a:r>
            <a:r>
              <a:rPr lang="ru-RU" sz="1200" dirty="0"/>
              <a:t>разрешение на строительство нового жилья при условии соблюдения в проектах  микрорайонов принципа комплексной застройки (ДДУ, школы, другие социальные объекты); 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принять </a:t>
            </a:r>
            <a:r>
              <a:rPr lang="ru-RU" sz="1200" dirty="0"/>
              <a:t>меры по использованию механизмов ГЧП, предусматривающих заключение с частными инвесторами на конкурсной основе инвестиционных договоров о строительстве объектов социальной инфраструктуры, в том числе детских садов, и гарантирующих инвестору возврат вложенных средств с установленной доходностью;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в </a:t>
            </a:r>
            <a:r>
              <a:rPr lang="ru-RU" sz="1200" dirty="0"/>
              <a:t>целях повышения объективности контроля повышения заработной платы работников бюджетной сферы, недопущения ущемления их прав со стороны руководителей учреждений, осуществлять мониторинг размеров заработной платы раздельно в отношении руководителей учреждений и профильных специалистов;</a:t>
            </a:r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endParaRPr lang="ru-RU" sz="1200" dirty="0"/>
          </a:p>
          <a:p>
            <a:pPr marL="342900" indent="-342900">
              <a:buClr>
                <a:srgbClr val="CC3300"/>
              </a:buClr>
              <a:buFont typeface="Wingdings" pitchFamily="2" charset="2"/>
              <a:buChar char="q"/>
            </a:pPr>
            <a:r>
              <a:rPr lang="ru-RU" sz="1200" dirty="0" smtClean="0"/>
              <a:t>до </a:t>
            </a:r>
            <a:r>
              <a:rPr lang="ru-RU" sz="1200" dirty="0"/>
              <a:t>начала формирования бюджетов субъектов РФ на 2014 год и плановый период 2015-2016 годов скорректировать «дорожные карты» по исполнению указов Президента РФ, дополнив их информацией о потребностях в финансовых средствах,  источниках и объемах финансирования задач</a:t>
            </a:r>
            <a:r>
              <a:rPr lang="ru-RU" sz="1200" i="1" dirty="0"/>
              <a:t>.</a:t>
            </a:r>
          </a:p>
          <a:p>
            <a:pPr marL="342900" indent="-342900">
              <a:buClr>
                <a:srgbClr val="BA400A"/>
              </a:buClr>
              <a:buFont typeface="Wingdings" pitchFamily="2" charset="2"/>
              <a:buChar char="Ø"/>
            </a:pPr>
            <a:endParaRPr lang="ru-RU" sz="1200" i="1" dirty="0"/>
          </a:p>
          <a:p>
            <a:pPr marL="342900" indent="-342900">
              <a:buClr>
                <a:srgbClr val="BA400A"/>
              </a:buClr>
              <a:buFont typeface="Wingdings" pitchFamily="2" charset="2"/>
              <a:buNone/>
            </a:pPr>
            <a:r>
              <a:rPr lang="ru-RU" sz="1400" b="1" i="1" dirty="0"/>
              <a:t>  </a:t>
            </a:r>
            <a:endParaRPr lang="ru-RU" sz="1400" i="1" dirty="0">
              <a:latin typeface="Calibri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60000"/>
              </a:spcBef>
              <a:buClr>
                <a:srgbClr val="ED520D"/>
              </a:buClr>
              <a:buFont typeface="Wingdings" pitchFamily="2" charset="2"/>
              <a:buChar char="Ø"/>
            </a:pPr>
            <a:endParaRPr lang="ru-RU" sz="2600" dirty="0">
              <a:latin typeface="Calibri" pitchFamily="34" charset="0"/>
            </a:endParaRPr>
          </a:p>
        </p:txBody>
      </p:sp>
      <p:sp>
        <p:nvSpPr>
          <p:cNvPr id="57347" name="Rectangle 6"/>
          <p:cNvSpPr>
            <a:spLocks noChangeArrowheads="1"/>
          </p:cNvSpPr>
          <p:nvPr/>
        </p:nvSpPr>
        <p:spPr bwMode="auto">
          <a:xfrm>
            <a:off x="323850" y="549275"/>
            <a:ext cx="8640763" cy="56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b="1"/>
              <a:t>Рекомендации органам государственной власти субъектов РФ и ОМСУ по выполнению положений указов Президента РФ</a:t>
            </a:r>
            <a:endParaRPr lang="ru-RU"/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56610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57D5C08-721E-468D-A6B0-91F4AE46BC1C}" type="slidenum">
              <a:rPr lang="ru-RU" sz="1400">
                <a:cs typeface="+mn-cs"/>
              </a:rPr>
              <a:pPr algn="r">
                <a:defRPr/>
              </a:pPr>
              <a:t>20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941888"/>
            <a:ext cx="9144000" cy="1341437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80000"/>
              </a:spcBef>
              <a:spcAft>
                <a:spcPct val="70000"/>
              </a:spcAft>
              <a:defRPr/>
            </a:pPr>
            <a:r>
              <a:rPr lang="ru-RU" sz="1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0" y="609600"/>
            <a:ext cx="6111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8677275" y="620713"/>
            <a:ext cx="4667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0" y="228600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-36513" y="381000"/>
            <a:ext cx="9217026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400" b="1"/>
              <a:t>Совместное заседание Совета при полномочном представителе Президента Российской Федерации в Сибирском федеральном округе и Совета Межрегиональной ассоциации экономического взаимодействия субъектов Российской Федерации «Сибирское соглашение»</a:t>
            </a:r>
            <a:r>
              <a:rPr lang="ru-RU" sz="1400"/>
              <a:t> </a:t>
            </a:r>
          </a:p>
        </p:txBody>
      </p:sp>
      <p:pic>
        <p:nvPicPr>
          <p:cNvPr id="594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8001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1"/>
          <p:cNvSpPr txBox="1">
            <a:spLocks noChangeArrowheads="1"/>
          </p:cNvSpPr>
          <p:nvPr/>
        </p:nvSpPr>
        <p:spPr bwMode="auto">
          <a:xfrm>
            <a:off x="250825" y="3716338"/>
            <a:ext cx="28956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b="1"/>
              <a:t>Повышение заработной платы</a:t>
            </a:r>
          </a:p>
        </p:txBody>
      </p:sp>
      <p:sp>
        <p:nvSpPr>
          <p:cNvPr id="23554" name="Rectangle 12"/>
          <p:cNvSpPr>
            <a:spLocks noChangeArrowheads="1"/>
          </p:cNvSpPr>
          <p:nvPr/>
        </p:nvSpPr>
        <p:spPr bwMode="auto">
          <a:xfrm>
            <a:off x="395288" y="476250"/>
            <a:ext cx="81375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Наиболее </a:t>
            </a:r>
            <a:r>
              <a:rPr lang="ru-RU" b="1" dirty="0" smtClean="0"/>
              <a:t>финансово ёмкие направления</a:t>
            </a:r>
            <a:r>
              <a:rPr lang="ru-RU" b="1" dirty="0"/>
              <a:t>, </a:t>
            </a:r>
            <a:br>
              <a:rPr lang="ru-RU" b="1" dirty="0"/>
            </a:br>
            <a:r>
              <a:rPr lang="ru-RU" b="1" dirty="0"/>
              <a:t>обозначенные в «майских» указах Президента РФ</a:t>
            </a:r>
          </a:p>
        </p:txBody>
      </p:sp>
      <p:sp>
        <p:nvSpPr>
          <p:cNvPr id="39939" name="AutoShape 13"/>
          <p:cNvSpPr>
            <a:spLocks noChangeArrowheads="1"/>
          </p:cNvSpPr>
          <p:nvPr/>
        </p:nvSpPr>
        <p:spPr bwMode="auto">
          <a:xfrm>
            <a:off x="1187450" y="3141663"/>
            <a:ext cx="838200" cy="4159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39940" name="AutoShape 14"/>
          <p:cNvSpPr>
            <a:spLocks noChangeArrowheads="1"/>
          </p:cNvSpPr>
          <p:nvPr/>
        </p:nvSpPr>
        <p:spPr bwMode="auto">
          <a:xfrm>
            <a:off x="7308850" y="3141663"/>
            <a:ext cx="838200" cy="4159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3419475" y="3860800"/>
            <a:ext cx="2590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>
                <a:solidFill>
                  <a:srgbClr val="000000"/>
                </a:solidFill>
              </a:rPr>
              <a:t>Обеспечение детей местами в детских садах</a:t>
            </a:r>
          </a:p>
        </p:txBody>
      </p:sp>
      <p:sp>
        <p:nvSpPr>
          <p:cNvPr id="39942" name="AutoShape 16"/>
          <p:cNvSpPr>
            <a:spLocks noChangeArrowheads="1"/>
          </p:cNvSpPr>
          <p:nvPr/>
        </p:nvSpPr>
        <p:spPr bwMode="auto">
          <a:xfrm>
            <a:off x="4211638" y="3141663"/>
            <a:ext cx="838200" cy="4159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6300788" y="3860800"/>
            <a:ext cx="2667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Обеспечение </a:t>
            </a:r>
          </a:p>
          <a:p>
            <a:pPr algn="ctr"/>
            <a:r>
              <a:rPr lang="ru-RU" b="1"/>
              <a:t>граждан доступным и комфортным жильем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804025" y="56610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0EA311C-A4A8-458C-94F4-C1A7E0AF21E0}" type="slidenum">
              <a:rPr lang="ru-RU" sz="1400">
                <a:cs typeface="+mn-cs"/>
              </a:rPr>
              <a:pPr algn="r">
                <a:defRPr/>
              </a:pPr>
              <a:t>3</a:t>
            </a:fld>
            <a:endParaRPr lang="ru-RU" sz="1400">
              <a:cs typeface="+mn-cs"/>
            </a:endParaRP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107950" y="5013325"/>
            <a:ext cx="28956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/>
              <a:t>314,6 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млрд рублей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3276600" y="5013325"/>
            <a:ext cx="28956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/>
              <a:t>144,0 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млрд рублей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248400" y="5013325"/>
            <a:ext cx="28956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2400" b="1"/>
              <a:t>173,5 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млрд рублей</a:t>
            </a:r>
          </a:p>
        </p:txBody>
      </p:sp>
      <p:sp>
        <p:nvSpPr>
          <p:cNvPr id="23564" name="Rectangle 21"/>
          <p:cNvSpPr>
            <a:spLocks noChangeArrowheads="1"/>
          </p:cNvSpPr>
          <p:nvPr/>
        </p:nvSpPr>
        <p:spPr bwMode="auto">
          <a:xfrm>
            <a:off x="709043" y="2126363"/>
            <a:ext cx="7632700" cy="7200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632,1 млрд рублей – общая потребность по субъектам </a:t>
            </a:r>
            <a:r>
              <a:rPr lang="ru-RU" sz="2000" b="1" dirty="0" smtClean="0"/>
              <a:t>СФО</a:t>
            </a:r>
          </a:p>
          <a:p>
            <a:pPr algn="ctr"/>
            <a:r>
              <a:rPr lang="ru-RU" sz="2000" b="1" dirty="0" smtClean="0"/>
              <a:t> на 2013-2015 гг.</a:t>
            </a:r>
            <a:endParaRPr lang="ru-RU" sz="20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7870" y="1487960"/>
          <a:ext cx="849694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95288" y="620713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Распределение необходимого объема средств на реализацию указов Президента Российской Федерации в 2013-2015 годах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E1ACACC-6AA2-4B62-ADFA-1A30C5D02D9E}" type="slidenum">
              <a:rPr lang="ru-RU" sz="1400">
                <a:cs typeface="+mn-cs"/>
              </a:rPr>
              <a:pPr algn="r">
                <a:defRPr/>
              </a:pPr>
              <a:t>4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95536" y="1340768"/>
          <a:ext cx="84249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39750" y="549275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Уровень средней заработной платы в регионах СФО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42A7D27-893C-4C08-A7B4-06DF976C7EFB}" type="slidenum">
              <a:rPr lang="ru-RU" sz="1400">
                <a:cs typeface="+mn-cs"/>
              </a:rPr>
              <a:pPr algn="r">
                <a:defRPr/>
              </a:pPr>
              <a:t>5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2"/>
          <p:cNvSpPr>
            <a:spLocks noChangeArrowheads="1"/>
          </p:cNvSpPr>
          <p:nvPr/>
        </p:nvSpPr>
        <p:spPr bwMode="auto">
          <a:xfrm>
            <a:off x="323850" y="549275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Численность детей в возрасте 3-7 лет, </a:t>
            </a:r>
            <a:r>
              <a:rPr lang="ru-RU" b="1" dirty="0" smtClean="0"/>
              <a:t>состоящих </a:t>
            </a:r>
            <a:r>
              <a:rPr lang="ru-RU" b="1" dirty="0"/>
              <a:t>в очереди на предоставление места в детском саду на начало 2013 года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CC57BD42-B567-4F15-9E4D-CF38732DD47D}" type="slidenum">
              <a:rPr lang="ru-RU" sz="1400">
                <a:cs typeface="+mn-cs"/>
              </a:rPr>
              <a:pPr algn="r">
                <a:defRPr/>
              </a:pPr>
              <a:t>6</a:t>
            </a:fld>
            <a:endParaRPr lang="ru-RU" sz="1400"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556792"/>
          <a:ext cx="82809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2"/>
          <p:cNvSpPr>
            <a:spLocks noChangeArrowheads="1"/>
          </p:cNvSpPr>
          <p:nvPr/>
        </p:nvSpPr>
        <p:spPr bwMode="auto">
          <a:xfrm>
            <a:off x="431800" y="549275"/>
            <a:ext cx="871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Количество семей, имеющих трех и более детей, </a:t>
            </a:r>
          </a:p>
          <a:p>
            <a:r>
              <a:rPr lang="ru-RU" b="1"/>
              <a:t>по состоянию на 1 января 2013 года</a:t>
            </a: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6BA4CAB8-66A4-447B-88F7-C9F7AE7BA31B}" type="slidenum">
              <a:rPr lang="ru-RU" sz="1400">
                <a:cs typeface="+mn-cs"/>
              </a:rPr>
              <a:pPr algn="r">
                <a:defRPr/>
              </a:pPr>
              <a:t>7</a:t>
            </a:fld>
            <a:endParaRPr lang="ru-RU" sz="1400">
              <a:cs typeface="+mn-cs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1484784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620713"/>
            <a:ext cx="8569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00"/>
                </a:solidFill>
                <a:latin typeface="Arial"/>
                <a:cs typeface="+mn-cs"/>
              </a:rPr>
              <a:t>Площадь жилищного фонда, признанного аварийным, по состоянию на 1 января 2012 года</a:t>
            </a:r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259632" y="1572030"/>
            <a:ext cx="912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</a:rPr>
              <a:t>тыс. кв. м.</a:t>
            </a:r>
          </a:p>
        </p:txBody>
      </p:sp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F0BD258-F84C-472B-BBFC-CC921795E352}" type="slidenum">
              <a:rPr lang="ru-RU" sz="1400">
                <a:solidFill>
                  <a:srgbClr val="000000"/>
                </a:solidFill>
              </a:rPr>
              <a:pPr algn="r"/>
              <a:t>8</a:t>
            </a:fld>
            <a:endParaRPr lang="ru-RU" sz="140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67544" y="1618630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179388" y="476250"/>
            <a:ext cx="8569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Объем средств, необходимый на реализацию отдельных направлений указов Президента Российской Федерации субъектами СФО в 2013-2015 годах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7667625" y="1484313"/>
            <a:ext cx="1476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млрд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95248"/>
              </p:ext>
            </p:extLst>
          </p:nvPr>
        </p:nvGraphicFramePr>
        <p:xfrm>
          <a:off x="393502" y="1845841"/>
          <a:ext cx="8352928" cy="43171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0440"/>
                <a:gridCol w="1080120"/>
                <a:gridCol w="1080120"/>
                <a:gridCol w="1224136"/>
                <a:gridCol w="1008112"/>
              </a:tblGrid>
              <a:tr h="22737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smtClean="0"/>
                        <a:t>Направление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Необходимый объем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Предусмотрено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Дополнительная потребность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825240">
                <a:tc v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5" marR="6855" marT="68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Бюджетами субъектов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в том числе за счет средств </a:t>
                      </a:r>
                      <a:r>
                        <a:rPr lang="ru-RU" sz="1200" u="none" strike="noStrike" dirty="0" smtClean="0"/>
                        <a:t>федерального </a:t>
                      </a:r>
                      <a:r>
                        <a:rPr lang="ru-RU" sz="1200" u="none" strike="noStrike" dirty="0"/>
                        <a:t>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40" marR="5440" marT="54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/>
                        <a:t>Повышение </a:t>
                      </a:r>
                      <a:r>
                        <a:rPr lang="ru-RU" sz="1400" u="none" strike="noStrike" dirty="0"/>
                        <a:t>заработной платы </a:t>
                      </a:r>
                      <a:r>
                        <a:rPr lang="ru-RU" sz="1400" u="none" strike="noStrike" dirty="0" smtClean="0"/>
                        <a:t>работникам </a:t>
                      </a:r>
                      <a:r>
                        <a:rPr lang="ru-RU" sz="1400" u="none" strike="noStrike" dirty="0"/>
                        <a:t>бюджетной сферы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/>
                        <a:t>Ликвидация </a:t>
                      </a:r>
                      <a:r>
                        <a:rPr lang="ru-RU" sz="1400" u="none" strike="noStrike" dirty="0"/>
                        <a:t>очереди в дошкольные образовательные учреждения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144,0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/>
                        <a:t>Обеспечение </a:t>
                      </a:r>
                      <a:r>
                        <a:rPr lang="ru-RU" sz="1400" u="none" strike="noStrike" dirty="0"/>
                        <a:t>граждан доступным и комфортным жильем, всего: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6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000" u="none" strike="noStrike" dirty="0"/>
                        <a:t>в том числе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6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000" u="none" strike="noStrike" dirty="0"/>
                        <a:t>ликвидация  аварийного жилья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52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000" u="none" strike="noStrike" dirty="0"/>
                        <a:t>предоставление многодетным семьям земельных участков, обеспеченных инфраструктурой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60">
                <a:tc>
                  <a:txBody>
                    <a:bodyPr/>
                    <a:lstStyle/>
                    <a:p>
                      <a:pPr lvl="1" algn="l" fontAlgn="t"/>
                      <a:r>
                        <a:rPr lang="ru-RU" sz="1000" u="none" strike="noStrike" dirty="0" smtClean="0"/>
                        <a:t>строительство </a:t>
                      </a:r>
                      <a:r>
                        <a:rPr lang="ru-RU" sz="1000" u="none" strike="noStrike" dirty="0"/>
                        <a:t>жилья </a:t>
                      </a:r>
                      <a:r>
                        <a:rPr lang="ru-RU" sz="1000" u="none" strike="noStrike" dirty="0" smtClean="0"/>
                        <a:t>эконом класса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 по направлениям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632,1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/>
                        <a:t>Всего на реализацию указов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943,9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7010400" y="57340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8DC6F2D-C23E-4E6F-8B1C-7EF1FF07FAA4}" type="slidenum">
              <a:rPr lang="ru-RU" sz="1400">
                <a:cs typeface="+mn-cs"/>
              </a:rPr>
              <a:pPr algn="r">
                <a:defRPr/>
              </a:pPr>
              <a:t>9</a:t>
            </a:fld>
            <a:endParaRPr lang="ru-RU" sz="1400"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Коллегия 2013 - копия">
  <a:themeElements>
    <a:clrScheme name="1_Шаблон МФ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Шаблон МФ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Шаблон М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МФ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МФ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МФ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МФ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МФ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МФ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_Коллегия 2013 - копия</Template>
  <TotalTime>804</TotalTime>
  <Words>1709</Words>
  <Application>Microsoft Office PowerPoint</Application>
  <PresentationFormat>Экран (4:3)</PresentationFormat>
  <Paragraphs>347</Paragraphs>
  <Slides>21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_Коллегия 2013 - копия</vt:lpstr>
      <vt:lpstr>Лист</vt:lpstr>
      <vt:lpstr>«О реализации указов Президента РФ от 07 мая 2012 года №№ 596-606 и задачах органов государственной власти субъектов Российской Федерации и местного самоуправления по обеспечению сбалансированности бюджетов и концентрации ресурсов на приоритетных направлениях»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источники собственных средств бюджета Красноярского края на реализацию указов Президента РФ  в 2013-2015 годах</vt:lpstr>
      <vt:lpstr>Презентация PowerPoint</vt:lpstr>
      <vt:lpstr>Повышение заработной платы отдельным категориям работников в соответствии с указами Президента РФ  от 07.05.2012 № 597, от 01.06.2012 № 761, от 28.12.2012 № 1688</vt:lpstr>
      <vt:lpstr>Информация о численности работников бюджетной сферы Красноярского края в 2013 году</vt:lpstr>
      <vt:lpstr>Размер среднемесячной заработной платы отдельных категорий работников, повышение оплаты труда которых предусмотрено указами Президента РФ (на примере Красноярского края)</vt:lpstr>
      <vt:lpstr>Презентация PowerPoint</vt:lpstr>
      <vt:lpstr>Презентация PowerPoint</vt:lpstr>
      <vt:lpstr>СПАСИБО ЗА ВНИМАНИЕ!</vt:lpstr>
    </vt:vector>
  </TitlesOfParts>
  <Company>ГФУ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oabp</dc:creator>
  <cp:lastModifiedBy>*</cp:lastModifiedBy>
  <cp:revision>40</cp:revision>
  <cp:lastPrinted>2013-05-14T10:59:58Z</cp:lastPrinted>
  <dcterms:created xsi:type="dcterms:W3CDTF">2013-05-07T09:52:13Z</dcterms:created>
  <dcterms:modified xsi:type="dcterms:W3CDTF">2013-05-15T09:24:13Z</dcterms:modified>
</cp:coreProperties>
</file>